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4383c6bba7_0_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4383c6bba7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303397d75_1_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303397d75_1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2792590" y="498157"/>
            <a:ext cx="3558819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535940" y="1404620"/>
            <a:ext cx="8072119" cy="3700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7406830" y="6460633"/>
            <a:ext cx="968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535940" y="6510019"/>
            <a:ext cx="890905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390640" y="6460633"/>
            <a:ext cx="28320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2792590" y="498157"/>
            <a:ext cx="3558819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7406830" y="6460633"/>
            <a:ext cx="968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535940" y="6510019"/>
            <a:ext cx="890905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390640" y="6460633"/>
            <a:ext cx="28320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2792590" y="498157"/>
            <a:ext cx="3558819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7406830" y="6460633"/>
            <a:ext cx="968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535940" y="6510019"/>
            <a:ext cx="890905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390640" y="6460633"/>
            <a:ext cx="28320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1" type="ftr"/>
          </p:nvPr>
        </p:nvSpPr>
        <p:spPr>
          <a:xfrm>
            <a:off x="7406830" y="6460633"/>
            <a:ext cx="968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535940" y="6510019"/>
            <a:ext cx="890905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390640" y="6460633"/>
            <a:ext cx="28320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ctrTitle"/>
          </p:nvPr>
        </p:nvSpPr>
        <p:spPr>
          <a:xfrm>
            <a:off x="1109136" y="498157"/>
            <a:ext cx="6925726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7406830" y="6460633"/>
            <a:ext cx="968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535940" y="6510019"/>
            <a:ext cx="890905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390640" y="6460633"/>
            <a:ext cx="28320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330141"/>
            <a:ext cx="9144000" cy="26208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/>
          <p:nvPr/>
        </p:nvSpPr>
        <p:spPr>
          <a:xfrm>
            <a:off x="0" y="6356350"/>
            <a:ext cx="9144000" cy="501650"/>
          </a:xfrm>
          <a:custGeom>
            <a:rect b="b" l="l" r="r" t="t"/>
            <a:pathLst>
              <a:path extrusionOk="0" h="501650" w="9144000">
                <a:moveTo>
                  <a:pt x="0" y="0"/>
                </a:moveTo>
                <a:lnTo>
                  <a:pt x="9144000" y="0"/>
                </a:lnTo>
                <a:lnTo>
                  <a:pt x="9144000" y="501648"/>
                </a:lnTo>
                <a:lnTo>
                  <a:pt x="0" y="501648"/>
                </a:lnTo>
                <a:lnTo>
                  <a:pt x="0" y="0"/>
                </a:lnTo>
                <a:close/>
              </a:path>
            </a:pathLst>
          </a:custGeom>
          <a:solidFill>
            <a:srgbClr val="9912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" name="Google Shape;8;p1"/>
          <p:cNvSpPr/>
          <p:nvPr/>
        </p:nvSpPr>
        <p:spPr>
          <a:xfrm>
            <a:off x="0" y="6356350"/>
            <a:ext cx="9144000" cy="501650"/>
          </a:xfrm>
          <a:custGeom>
            <a:rect b="b" l="l" r="r" t="t"/>
            <a:pathLst>
              <a:path extrusionOk="0" h="501650" w="9144000">
                <a:moveTo>
                  <a:pt x="0" y="0"/>
                </a:moveTo>
                <a:lnTo>
                  <a:pt x="9143993" y="0"/>
                </a:lnTo>
                <a:lnTo>
                  <a:pt x="9143993" y="501648"/>
                </a:lnTo>
                <a:lnTo>
                  <a:pt x="0" y="50164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5B92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792590" y="498157"/>
            <a:ext cx="3558819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535940" y="1404620"/>
            <a:ext cx="8072119" cy="3700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7406830" y="6460633"/>
            <a:ext cx="968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535940" y="6510019"/>
            <a:ext cx="890905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6390640" y="6460633"/>
            <a:ext cx="28320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image" Target="../media/image60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labs.live.com/photosynth/" TargetMode="External"/><Relationship Id="rId4" Type="http://schemas.openxmlformats.org/officeDocument/2006/relationships/image" Target="../media/image6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jpg"/><Relationship Id="rId4" Type="http://schemas.openxmlformats.org/officeDocument/2006/relationships/image" Target="../media/image5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5" Type="http://schemas.openxmlformats.org/officeDocument/2006/relationships/image" Target="../media/image76.jpg"/><Relationship Id="rId6" Type="http://schemas.openxmlformats.org/officeDocument/2006/relationships/image" Target="../media/image6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1.jpg"/><Relationship Id="rId4" Type="http://schemas.openxmlformats.org/officeDocument/2006/relationships/image" Target="../media/image85.png"/><Relationship Id="rId5" Type="http://schemas.openxmlformats.org/officeDocument/2006/relationships/image" Target="../media/image68.jpg"/><Relationship Id="rId6" Type="http://schemas.openxmlformats.org/officeDocument/2006/relationships/hyperlink" Target="http://www.sensiblevision.com/" TargetMode="External"/><Relationship Id="rId7" Type="http://schemas.openxmlformats.org/officeDocument/2006/relationships/image" Target="../media/image7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8.jpg"/><Relationship Id="rId4" Type="http://schemas.openxmlformats.org/officeDocument/2006/relationships/image" Target="../media/image77.jpg"/><Relationship Id="rId5" Type="http://schemas.openxmlformats.org/officeDocument/2006/relationships/hyperlink" Target="http://en.wikipedia.org/wiki/Automatic_number_plate_recognitio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9.jpg"/><Relationship Id="rId4" Type="http://schemas.openxmlformats.org/officeDocument/2006/relationships/image" Target="../media/image73.jpg"/><Relationship Id="rId5" Type="http://schemas.openxmlformats.org/officeDocument/2006/relationships/image" Target="../media/image8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7.jpg"/><Relationship Id="rId11" Type="http://schemas.openxmlformats.org/officeDocument/2006/relationships/image" Target="../media/image8.jpg"/><Relationship Id="rId10" Type="http://schemas.openxmlformats.org/officeDocument/2006/relationships/image" Target="../media/image12.jpg"/><Relationship Id="rId12" Type="http://schemas.openxmlformats.org/officeDocument/2006/relationships/image" Target="../media/image11.jpg"/><Relationship Id="rId9" Type="http://schemas.openxmlformats.org/officeDocument/2006/relationships/image" Target="../media/image10.jpg"/><Relationship Id="rId5" Type="http://schemas.openxmlformats.org/officeDocument/2006/relationships/image" Target="../media/image3.jpg"/><Relationship Id="rId6" Type="http://schemas.openxmlformats.org/officeDocument/2006/relationships/image" Target="../media/image2.jpg"/><Relationship Id="rId7" Type="http://schemas.openxmlformats.org/officeDocument/2006/relationships/image" Target="../media/image4.jp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2.jpg"/><Relationship Id="rId4" Type="http://schemas.openxmlformats.org/officeDocument/2006/relationships/image" Target="../media/image7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1.jpg"/><Relationship Id="rId4" Type="http://schemas.openxmlformats.org/officeDocument/2006/relationships/image" Target="../media/image87.jpg"/><Relationship Id="rId5" Type="http://schemas.openxmlformats.org/officeDocument/2006/relationships/image" Target="../media/image8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4.jpg"/><Relationship Id="rId4" Type="http://schemas.openxmlformats.org/officeDocument/2006/relationships/image" Target="../media/image90.jpg"/><Relationship Id="rId5" Type="http://schemas.openxmlformats.org/officeDocument/2006/relationships/image" Target="../media/image8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Relationship Id="rId5" Type="http://schemas.openxmlformats.org/officeDocument/2006/relationships/image" Target="../media/image13.jpg"/><Relationship Id="rId6" Type="http://schemas.openxmlformats.org/officeDocument/2006/relationships/image" Target="../media/image9.png"/><Relationship Id="rId7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Relationship Id="rId5" Type="http://schemas.openxmlformats.org/officeDocument/2006/relationships/image" Target="../media/image13.jpg"/><Relationship Id="rId6" Type="http://schemas.openxmlformats.org/officeDocument/2006/relationships/image" Target="../media/image9.png"/><Relationship Id="rId7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20.jpg"/><Relationship Id="rId5" Type="http://schemas.openxmlformats.org/officeDocument/2006/relationships/image" Target="../media/image22.jpg"/><Relationship Id="rId6" Type="http://schemas.openxmlformats.org/officeDocument/2006/relationships/image" Target="../media/image24.jpg"/><Relationship Id="rId7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jp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jpg"/><Relationship Id="rId22" Type="http://schemas.openxmlformats.org/officeDocument/2006/relationships/image" Target="../media/image40.jpg"/><Relationship Id="rId21" Type="http://schemas.openxmlformats.org/officeDocument/2006/relationships/image" Target="../media/image36.jpg"/><Relationship Id="rId24" Type="http://schemas.openxmlformats.org/officeDocument/2006/relationships/image" Target="../media/image49.jpg"/><Relationship Id="rId23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Relationship Id="rId9" Type="http://schemas.openxmlformats.org/officeDocument/2006/relationships/image" Target="../media/image39.jpg"/><Relationship Id="rId26" Type="http://schemas.openxmlformats.org/officeDocument/2006/relationships/image" Target="../media/image51.jpg"/><Relationship Id="rId25" Type="http://schemas.openxmlformats.org/officeDocument/2006/relationships/image" Target="../media/image48.jpg"/><Relationship Id="rId28" Type="http://schemas.openxmlformats.org/officeDocument/2006/relationships/image" Target="../media/image45.jpg"/><Relationship Id="rId27" Type="http://schemas.openxmlformats.org/officeDocument/2006/relationships/image" Target="../media/image46.jpg"/><Relationship Id="rId5" Type="http://schemas.openxmlformats.org/officeDocument/2006/relationships/image" Target="../media/image29.jpg"/><Relationship Id="rId6" Type="http://schemas.openxmlformats.org/officeDocument/2006/relationships/image" Target="../media/image28.jpg"/><Relationship Id="rId29" Type="http://schemas.openxmlformats.org/officeDocument/2006/relationships/image" Target="../media/image56.jpg"/><Relationship Id="rId7" Type="http://schemas.openxmlformats.org/officeDocument/2006/relationships/image" Target="../media/image50.jpg"/><Relationship Id="rId8" Type="http://schemas.openxmlformats.org/officeDocument/2006/relationships/image" Target="../media/image26.jpg"/><Relationship Id="rId31" Type="http://schemas.openxmlformats.org/officeDocument/2006/relationships/image" Target="../media/image57.jpg"/><Relationship Id="rId30" Type="http://schemas.openxmlformats.org/officeDocument/2006/relationships/image" Target="../media/image54.jpg"/><Relationship Id="rId11" Type="http://schemas.openxmlformats.org/officeDocument/2006/relationships/image" Target="../media/image34.jpg"/><Relationship Id="rId33" Type="http://schemas.openxmlformats.org/officeDocument/2006/relationships/image" Target="../media/image58.png"/><Relationship Id="rId10" Type="http://schemas.openxmlformats.org/officeDocument/2006/relationships/image" Target="../media/image30.jpg"/><Relationship Id="rId32" Type="http://schemas.openxmlformats.org/officeDocument/2006/relationships/image" Target="../media/image55.jpg"/><Relationship Id="rId13" Type="http://schemas.openxmlformats.org/officeDocument/2006/relationships/image" Target="../media/image32.jpg"/><Relationship Id="rId12" Type="http://schemas.openxmlformats.org/officeDocument/2006/relationships/image" Target="../media/image33.jpg"/><Relationship Id="rId34" Type="http://schemas.openxmlformats.org/officeDocument/2006/relationships/image" Target="../media/image53.png"/><Relationship Id="rId15" Type="http://schemas.openxmlformats.org/officeDocument/2006/relationships/image" Target="../media/image42.jpg"/><Relationship Id="rId14" Type="http://schemas.openxmlformats.org/officeDocument/2006/relationships/image" Target="../media/image31.jpg"/><Relationship Id="rId17" Type="http://schemas.openxmlformats.org/officeDocument/2006/relationships/image" Target="../media/image44.jpg"/><Relationship Id="rId16" Type="http://schemas.openxmlformats.org/officeDocument/2006/relationships/image" Target="../media/image35.jpg"/><Relationship Id="rId19" Type="http://schemas.openxmlformats.org/officeDocument/2006/relationships/image" Target="../media/image43.jpg"/><Relationship Id="rId18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2315831" y="443125"/>
            <a:ext cx="5815500" cy="6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Motivations….</a:t>
            </a:r>
            <a:endParaRPr sz="3900"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38" y="1139125"/>
            <a:ext cx="54197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/>
          <p:nvPr/>
        </p:nvSpPr>
        <p:spPr>
          <a:xfrm>
            <a:off x="6553200" y="990600"/>
            <a:ext cx="1981200" cy="26019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2" name="Google Shape;262;p16"/>
          <p:cNvSpPr/>
          <p:nvPr/>
        </p:nvSpPr>
        <p:spPr>
          <a:xfrm>
            <a:off x="685800" y="990600"/>
            <a:ext cx="5715000" cy="26193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3" name="Google Shape;263;p16"/>
          <p:cNvSpPr txBox="1"/>
          <p:nvPr>
            <p:ph type="title"/>
          </p:nvPr>
        </p:nvSpPr>
        <p:spPr>
          <a:xfrm>
            <a:off x="741273" y="208279"/>
            <a:ext cx="7896859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Special </a:t>
            </a:r>
            <a:r>
              <a:rPr lang="en-US" sz="2900"/>
              <a:t>eff</a:t>
            </a:r>
            <a:r>
              <a:rPr b="0" i="0" lang="en-US" sz="2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ects: shape and motion capture</a:t>
            </a:r>
            <a:endParaRPr b="0" i="0" sz="2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685800" y="3810000"/>
            <a:ext cx="3863975" cy="23844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5" name="Google Shape;265;p16"/>
          <p:cNvSpPr/>
          <p:nvPr/>
        </p:nvSpPr>
        <p:spPr>
          <a:xfrm>
            <a:off x="4724400" y="3810000"/>
            <a:ext cx="3810000" cy="236696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6" name="Google Shape;266;p16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/>
          <p:nvPr/>
        </p:nvSpPr>
        <p:spPr>
          <a:xfrm>
            <a:off x="228600" y="1066800"/>
            <a:ext cx="8686800" cy="41671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2" name="Google Shape;272;p17"/>
          <p:cNvSpPr txBox="1"/>
          <p:nvPr>
            <p:ph type="title"/>
          </p:nvPr>
        </p:nvSpPr>
        <p:spPr>
          <a:xfrm>
            <a:off x="2623261" y="154787"/>
            <a:ext cx="397954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3D urban modeling</a:t>
            </a:r>
            <a:endParaRPr b="0" i="0" sz="3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17"/>
          <p:cNvSpPr txBox="1"/>
          <p:nvPr/>
        </p:nvSpPr>
        <p:spPr>
          <a:xfrm>
            <a:off x="2059939" y="5445277"/>
            <a:ext cx="434340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Bing maps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, Google Streetview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4" name="Google Shape;274;p17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 txBox="1"/>
          <p:nvPr>
            <p:ph type="title"/>
          </p:nvPr>
        </p:nvSpPr>
        <p:spPr>
          <a:xfrm>
            <a:off x="809622" y="132079"/>
            <a:ext cx="783526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3D urban modeling: Microsoh Photosynth</a:t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2855277" y="5900420"/>
            <a:ext cx="3443604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http://labs.live.com/photosynth/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927100" y="838200"/>
            <a:ext cx="7454900" cy="502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2" name="Google Shape;282;p18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 txBox="1"/>
          <p:nvPr>
            <p:ph type="title"/>
          </p:nvPr>
        </p:nvSpPr>
        <p:spPr>
          <a:xfrm>
            <a:off x="2892945" y="162407"/>
            <a:ext cx="3363595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Face detection</a:t>
            </a: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2414587" y="1371600"/>
            <a:ext cx="4191000" cy="30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9" name="Google Shape;289;p19"/>
          <p:cNvSpPr txBox="1"/>
          <p:nvPr/>
        </p:nvSpPr>
        <p:spPr>
          <a:xfrm>
            <a:off x="764540" y="4818089"/>
            <a:ext cx="8187690" cy="1325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no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>
                <a:latin typeface="Verdana"/>
                <a:ea typeface="Verdana"/>
                <a:cs typeface="Verdana"/>
                <a:sym typeface="Verdana"/>
              </a:rPr>
              <a:t>Many new digital cameras now detect faces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Canon, Sony, Fuji,..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9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 txBox="1"/>
          <p:nvPr>
            <p:ph type="title"/>
          </p:nvPr>
        </p:nvSpPr>
        <p:spPr>
          <a:xfrm>
            <a:off x="2954248" y="78587"/>
            <a:ext cx="32410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Smile detection</a:t>
            </a:r>
            <a:endParaRPr b="0" i="0" sz="33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6" name="Google Shape;296;p20"/>
          <p:cNvSpPr/>
          <p:nvPr/>
        </p:nvSpPr>
        <p:spPr>
          <a:xfrm>
            <a:off x="849312" y="2170112"/>
            <a:ext cx="7435761" cy="32400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7" name="Google Shape;297;p20"/>
          <p:cNvSpPr/>
          <p:nvPr/>
        </p:nvSpPr>
        <p:spPr>
          <a:xfrm>
            <a:off x="838200" y="1143000"/>
            <a:ext cx="7467600" cy="10509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8" name="Google Shape;298;p20"/>
          <p:cNvSpPr txBox="1"/>
          <p:nvPr/>
        </p:nvSpPr>
        <p:spPr>
          <a:xfrm>
            <a:off x="2149043" y="5762625"/>
            <a:ext cx="45720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Sony Cyber-shot® T70 Digital Still Camera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20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/>
          <p:nvPr>
            <p:ph type="title"/>
          </p:nvPr>
        </p:nvSpPr>
        <p:spPr>
          <a:xfrm>
            <a:off x="1036585" y="208279"/>
            <a:ext cx="74574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Face recognition: Apple iPhoto so</a:t>
            </a:r>
            <a:r>
              <a:rPr lang="en-US" sz="2800"/>
              <a:t>ft</a:t>
            </a: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ware</a:t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5" name="Google Shape;305;p21"/>
          <p:cNvSpPr/>
          <p:nvPr/>
        </p:nvSpPr>
        <p:spPr>
          <a:xfrm>
            <a:off x="718350" y="1407068"/>
            <a:ext cx="7707300" cy="4695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6" name="Google Shape;306;p21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"/>
          <p:cNvSpPr txBox="1"/>
          <p:nvPr>
            <p:ph type="title"/>
          </p:nvPr>
        </p:nvSpPr>
        <p:spPr>
          <a:xfrm>
            <a:off x="3463493" y="86524"/>
            <a:ext cx="22225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Biometrics</a:t>
            </a:r>
            <a:endParaRPr b="0" i="0" sz="3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2" name="Google Shape;312;p22"/>
          <p:cNvSpPr/>
          <p:nvPr/>
        </p:nvSpPr>
        <p:spPr>
          <a:xfrm>
            <a:off x="1981200" y="4495800"/>
            <a:ext cx="2438400" cy="1828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3" name="Google Shape;313;p22"/>
          <p:cNvSpPr/>
          <p:nvPr/>
        </p:nvSpPr>
        <p:spPr>
          <a:xfrm>
            <a:off x="4724400" y="4495800"/>
            <a:ext cx="2438400" cy="1828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4" name="Google Shape;314;p22"/>
          <p:cNvSpPr/>
          <p:nvPr/>
        </p:nvSpPr>
        <p:spPr>
          <a:xfrm>
            <a:off x="3694112" y="762000"/>
            <a:ext cx="4383087" cy="3276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5" name="Google Shape;315;p22"/>
          <p:cNvSpPr txBox="1"/>
          <p:nvPr/>
        </p:nvSpPr>
        <p:spPr>
          <a:xfrm>
            <a:off x="840739" y="4073207"/>
            <a:ext cx="677354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How the Afghan Girl was Identiﬁed by Her Iris Patterns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6" name="Google Shape;316;p22"/>
          <p:cNvSpPr/>
          <p:nvPr/>
        </p:nvSpPr>
        <p:spPr>
          <a:xfrm>
            <a:off x="1179512" y="762000"/>
            <a:ext cx="2257425" cy="3276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7" name="Google Shape;317;p22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/>
          <p:nvPr>
            <p:ph type="title"/>
          </p:nvPr>
        </p:nvSpPr>
        <p:spPr>
          <a:xfrm>
            <a:off x="3353650" y="498157"/>
            <a:ext cx="244221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Biometrics</a:t>
            </a:r>
            <a:endParaRPr sz="3300"/>
          </a:p>
        </p:txBody>
      </p:sp>
      <p:sp>
        <p:nvSpPr>
          <p:cNvPr id="323" name="Google Shape;323;p23"/>
          <p:cNvSpPr/>
          <p:nvPr/>
        </p:nvSpPr>
        <p:spPr>
          <a:xfrm>
            <a:off x="1988019" y="1333500"/>
            <a:ext cx="1888909" cy="39663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4" name="Google Shape;324;p23"/>
          <p:cNvSpPr txBox="1"/>
          <p:nvPr/>
        </p:nvSpPr>
        <p:spPr>
          <a:xfrm>
            <a:off x="1563989" y="5306052"/>
            <a:ext cx="19728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Fingerprint scanners on  many new laptops,  other devices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781633" y="3080282"/>
            <a:ext cx="906235" cy="1463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6" name="Google Shape;326;p23"/>
          <p:cNvSpPr/>
          <p:nvPr/>
        </p:nvSpPr>
        <p:spPr>
          <a:xfrm>
            <a:off x="6400800" y="2679700"/>
            <a:ext cx="2209800" cy="219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7" name="Google Shape;327;p23"/>
          <p:cNvSpPr txBox="1"/>
          <p:nvPr/>
        </p:nvSpPr>
        <p:spPr>
          <a:xfrm>
            <a:off x="5031740" y="5321300"/>
            <a:ext cx="3362325" cy="721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marR="5080" rtl="0" algn="l">
              <a:lnSpc>
                <a:spcPct val="98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Face recognition systems now beginning  to appear more widely  </a:t>
            </a:r>
            <a:r>
              <a:rPr lang="en-US" sz="14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http://www.sensiblevision.com/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4533900" y="2933700"/>
            <a:ext cx="1714500" cy="1714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9" name="Google Shape;329;p23"/>
          <p:cNvSpPr txBox="1"/>
          <p:nvPr/>
        </p:nvSpPr>
        <p:spPr>
          <a:xfrm>
            <a:off x="7774940" y="6110220"/>
            <a:ext cx="1177290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Source: S. Seitz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3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/>
          <p:nvPr>
            <p:ph type="title"/>
          </p:nvPr>
        </p:nvSpPr>
        <p:spPr>
          <a:xfrm>
            <a:off x="906868" y="154787"/>
            <a:ext cx="733552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Optical character recognition (OCR)</a:t>
            </a:r>
            <a:endParaRPr b="0" i="0" sz="3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09600" y="2481262"/>
            <a:ext cx="3657600" cy="228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7" name="Google Shape;337;p24"/>
          <p:cNvSpPr txBox="1"/>
          <p:nvPr/>
        </p:nvSpPr>
        <p:spPr>
          <a:xfrm>
            <a:off x="1107439" y="5186045"/>
            <a:ext cx="251460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Digit recognition, AT&amp;T labs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764540" y="948944"/>
            <a:ext cx="6785609" cy="885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69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Technology to convert scanned docs to text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-273050" lvl="0" marL="7556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If you have a scanner, it probably came with OCR software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4876800" y="2209800"/>
            <a:ext cx="3581400" cy="27622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0" name="Google Shape;340;p24"/>
          <p:cNvSpPr txBox="1"/>
          <p:nvPr/>
        </p:nvSpPr>
        <p:spPr>
          <a:xfrm>
            <a:off x="4590415" y="5186045"/>
            <a:ext cx="4371975" cy="4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License plate readers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http://en.wikipedia.org/wiki/Automatic_number_plate_recognition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/>
          <p:nvPr/>
        </p:nvSpPr>
        <p:spPr>
          <a:xfrm>
            <a:off x="494907" y="2247229"/>
            <a:ext cx="5029198" cy="27406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7" name="Google Shape;347;p25"/>
          <p:cNvSpPr/>
          <p:nvPr/>
        </p:nvSpPr>
        <p:spPr>
          <a:xfrm>
            <a:off x="6416533" y="923089"/>
            <a:ext cx="1924191" cy="25827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8" name="Google Shape;348;p25"/>
          <p:cNvSpPr/>
          <p:nvPr/>
        </p:nvSpPr>
        <p:spPr>
          <a:xfrm>
            <a:off x="6381327" y="4073525"/>
            <a:ext cx="2193313" cy="1808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9" name="Google Shape;349;p25"/>
          <p:cNvSpPr txBox="1"/>
          <p:nvPr>
            <p:ph type="title"/>
          </p:nvPr>
        </p:nvSpPr>
        <p:spPr>
          <a:xfrm>
            <a:off x="2883306" y="109220"/>
            <a:ext cx="3764279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Toys and Robots</a:t>
            </a:r>
            <a:endParaRPr/>
          </a:p>
        </p:txBody>
      </p:sp>
      <p:sp>
        <p:nvSpPr>
          <p:cNvPr id="350" name="Google Shape;350;p25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/>
        </p:nvSpPr>
        <p:spPr>
          <a:xfrm>
            <a:off x="5095240" y="6485988"/>
            <a:ext cx="116713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Lecture 1 -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2413000" y="37630"/>
            <a:ext cx="4323715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Playing with Pixels</a:t>
            </a:r>
            <a:endParaRPr sz="3500"/>
          </a:p>
        </p:txBody>
      </p:sp>
      <p:sp>
        <p:nvSpPr>
          <p:cNvPr id="54" name="Google Shape;54;p8"/>
          <p:cNvSpPr/>
          <p:nvPr/>
        </p:nvSpPr>
        <p:spPr>
          <a:xfrm>
            <a:off x="7543800" y="2895600"/>
            <a:ext cx="1179512" cy="160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" name="Google Shape;55;p8"/>
          <p:cNvSpPr/>
          <p:nvPr/>
        </p:nvSpPr>
        <p:spPr>
          <a:xfrm>
            <a:off x="685800" y="771207"/>
            <a:ext cx="2819400" cy="20939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" name="Google Shape;56;p8"/>
          <p:cNvSpPr/>
          <p:nvPr/>
        </p:nvSpPr>
        <p:spPr>
          <a:xfrm>
            <a:off x="6248400" y="2895600"/>
            <a:ext cx="1179512" cy="1600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" name="Google Shape;57;p8"/>
          <p:cNvSpPr/>
          <p:nvPr/>
        </p:nvSpPr>
        <p:spPr>
          <a:xfrm>
            <a:off x="5638800" y="695325"/>
            <a:ext cx="2362200" cy="21240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" name="Google Shape;58;p8"/>
          <p:cNvSpPr/>
          <p:nvPr/>
        </p:nvSpPr>
        <p:spPr>
          <a:xfrm>
            <a:off x="3886200" y="727075"/>
            <a:ext cx="1641475" cy="2092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" name="Google Shape;59;p8"/>
          <p:cNvSpPr/>
          <p:nvPr/>
        </p:nvSpPr>
        <p:spPr>
          <a:xfrm>
            <a:off x="203200" y="2971800"/>
            <a:ext cx="2685361" cy="152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" name="Google Shape;60;p8"/>
          <p:cNvSpPr/>
          <p:nvPr/>
        </p:nvSpPr>
        <p:spPr>
          <a:xfrm>
            <a:off x="1521921" y="2969721"/>
            <a:ext cx="1452245" cy="1520825"/>
          </a:xfrm>
          <a:custGeom>
            <a:rect b="b" l="l" r="r" t="t"/>
            <a:pathLst>
              <a:path extrusionOk="0" h="1520825" w="1452245">
                <a:moveTo>
                  <a:pt x="0" y="0"/>
                </a:moveTo>
                <a:lnTo>
                  <a:pt x="1451957" y="0"/>
                </a:lnTo>
                <a:lnTo>
                  <a:pt x="1451957" y="1520217"/>
                </a:lnTo>
                <a:lnTo>
                  <a:pt x="0" y="152021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" name="Google Shape;61;p8"/>
          <p:cNvSpPr/>
          <p:nvPr/>
        </p:nvSpPr>
        <p:spPr>
          <a:xfrm>
            <a:off x="3276600" y="4765675"/>
            <a:ext cx="3048000" cy="201612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" name="Google Shape;62;p8"/>
          <p:cNvSpPr/>
          <p:nvPr/>
        </p:nvSpPr>
        <p:spPr>
          <a:xfrm>
            <a:off x="3274521" y="4763596"/>
            <a:ext cx="3052445" cy="2020570"/>
          </a:xfrm>
          <a:custGeom>
            <a:rect b="b" l="l" r="r" t="t"/>
            <a:pathLst>
              <a:path extrusionOk="0" h="2020570" w="3052445">
                <a:moveTo>
                  <a:pt x="0" y="0"/>
                </a:moveTo>
                <a:lnTo>
                  <a:pt x="3052156" y="0"/>
                </a:lnTo>
                <a:lnTo>
                  <a:pt x="3052156" y="2020276"/>
                </a:lnTo>
                <a:lnTo>
                  <a:pt x="0" y="202027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" name="Google Shape;63;p8"/>
          <p:cNvSpPr/>
          <p:nvPr/>
        </p:nvSpPr>
        <p:spPr>
          <a:xfrm>
            <a:off x="6477000" y="4613305"/>
            <a:ext cx="2246312" cy="191925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" name="Google Shape;64;p8"/>
          <p:cNvSpPr/>
          <p:nvPr/>
        </p:nvSpPr>
        <p:spPr>
          <a:xfrm>
            <a:off x="6474921" y="4611196"/>
            <a:ext cx="2251075" cy="1924050"/>
          </a:xfrm>
          <a:custGeom>
            <a:rect b="b" l="l" r="r" t="t"/>
            <a:pathLst>
              <a:path extrusionOk="0" h="1924050" w="2251075">
                <a:moveTo>
                  <a:pt x="0" y="0"/>
                </a:moveTo>
                <a:lnTo>
                  <a:pt x="2250466" y="0"/>
                </a:lnTo>
                <a:lnTo>
                  <a:pt x="2250466" y="1923446"/>
                </a:lnTo>
                <a:lnTo>
                  <a:pt x="0" y="192344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" name="Google Shape;65;p8"/>
          <p:cNvSpPr/>
          <p:nvPr/>
        </p:nvSpPr>
        <p:spPr>
          <a:xfrm>
            <a:off x="685800" y="4613275"/>
            <a:ext cx="2438400" cy="19494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" name="Google Shape;66;p8"/>
          <p:cNvSpPr/>
          <p:nvPr/>
        </p:nvSpPr>
        <p:spPr>
          <a:xfrm>
            <a:off x="683721" y="4490546"/>
            <a:ext cx="2442845" cy="1953895"/>
          </a:xfrm>
          <a:custGeom>
            <a:rect b="b" l="l" r="r" t="t"/>
            <a:pathLst>
              <a:path extrusionOk="0" h="1953895" w="2442845">
                <a:moveTo>
                  <a:pt x="0" y="0"/>
                </a:moveTo>
                <a:lnTo>
                  <a:pt x="2442556" y="0"/>
                </a:lnTo>
                <a:lnTo>
                  <a:pt x="2442556" y="1953606"/>
                </a:lnTo>
                <a:lnTo>
                  <a:pt x="0" y="195360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" name="Google Shape;67;p8"/>
          <p:cNvSpPr/>
          <p:nvPr/>
        </p:nvSpPr>
        <p:spPr>
          <a:xfrm>
            <a:off x="3124200" y="2936875"/>
            <a:ext cx="3073400" cy="171291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" name="Google Shape;68;p8"/>
          <p:cNvSpPr/>
          <p:nvPr/>
        </p:nvSpPr>
        <p:spPr>
          <a:xfrm>
            <a:off x="3122121" y="2934796"/>
            <a:ext cx="3077845" cy="1717675"/>
          </a:xfrm>
          <a:custGeom>
            <a:rect b="b" l="l" r="r" t="t"/>
            <a:pathLst>
              <a:path extrusionOk="0" h="1717675" w="3077845">
                <a:moveTo>
                  <a:pt x="0" y="0"/>
                </a:moveTo>
                <a:lnTo>
                  <a:pt x="3077556" y="0"/>
                </a:lnTo>
                <a:lnTo>
                  <a:pt x="3077556" y="1717066"/>
                </a:lnTo>
                <a:lnTo>
                  <a:pt x="0" y="171706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" name="Google Shape;69;p8"/>
          <p:cNvSpPr txBox="1"/>
          <p:nvPr/>
        </p:nvSpPr>
        <p:spPr>
          <a:xfrm rot="-5400000">
            <a:off x="7442256" y="4664197"/>
            <a:ext cx="3031490" cy="232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Google Shape;70;p8"/>
          <p:cNvSpPr txBox="1"/>
          <p:nvPr/>
        </p:nvSpPr>
        <p:spPr>
          <a:xfrm>
            <a:off x="7406830" y="6449695"/>
            <a:ext cx="9683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" name="Google Shape;71;p8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 txBox="1"/>
          <p:nvPr>
            <p:ph type="title"/>
          </p:nvPr>
        </p:nvSpPr>
        <p:spPr>
          <a:xfrm>
            <a:off x="724430" y="29374"/>
            <a:ext cx="770255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Mobile visual search: </a:t>
            </a:r>
            <a:r>
              <a:rPr b="0" i="0" lang="en-US" sz="4000" u="sng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Google Goggles</a:t>
            </a:r>
            <a:endParaRPr b="0"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239712" y="860425"/>
            <a:ext cx="8775700" cy="5562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7" name="Google Shape;357;p26"/>
          <p:cNvSpPr/>
          <p:nvPr/>
        </p:nvSpPr>
        <p:spPr>
          <a:xfrm>
            <a:off x="6019800" y="762000"/>
            <a:ext cx="2895600" cy="6318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8" name="Google Shape;358;p26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type="title"/>
          </p:nvPr>
        </p:nvSpPr>
        <p:spPr>
          <a:xfrm>
            <a:off x="882895" y="147320"/>
            <a:ext cx="776478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Mobile visual search: iPhone Apps</a:t>
            </a:r>
            <a:endParaRPr sz="3400"/>
          </a:p>
        </p:txBody>
      </p:sp>
      <p:sp>
        <p:nvSpPr>
          <p:cNvPr id="364" name="Google Shape;364;p27"/>
          <p:cNvSpPr/>
          <p:nvPr/>
        </p:nvSpPr>
        <p:spPr>
          <a:xfrm>
            <a:off x="762000" y="1905001"/>
            <a:ext cx="7848600" cy="443861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5" name="Google Shape;365;p27"/>
          <p:cNvSpPr/>
          <p:nvPr/>
        </p:nvSpPr>
        <p:spPr>
          <a:xfrm>
            <a:off x="1524000" y="1143000"/>
            <a:ext cx="2146300" cy="635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6" name="Google Shape;366;p27"/>
          <p:cNvSpPr/>
          <p:nvPr/>
        </p:nvSpPr>
        <p:spPr>
          <a:xfrm>
            <a:off x="5588000" y="1206500"/>
            <a:ext cx="1816100" cy="368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7" name="Google Shape;367;p27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1914475" y="30575"/>
            <a:ext cx="5517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Automotive safety</a:t>
            </a:r>
            <a:endParaRPr b="0"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3" name="Google Shape;373;p28"/>
          <p:cNvSpPr/>
          <p:nvPr/>
        </p:nvSpPr>
        <p:spPr>
          <a:xfrm>
            <a:off x="886106" y="781636"/>
            <a:ext cx="7433557" cy="37216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4" name="Google Shape;374;p28"/>
          <p:cNvSpPr txBox="1"/>
          <p:nvPr/>
        </p:nvSpPr>
        <p:spPr>
          <a:xfrm>
            <a:off x="307340" y="4619244"/>
            <a:ext cx="8731250" cy="1732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noAutofit/>
          </a:bodyPr>
          <a:lstStyle/>
          <a:p>
            <a:pPr indent="-32385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u="sng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Mobileye</a:t>
            </a: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: Vision systems in high-­‐end BMW, GM, Volvo models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  <a:p>
            <a:pPr indent="-279400" lvl="0" marL="749300" marR="464819" rtl="0" algn="l">
              <a:lnSpc>
                <a:spcPct val="998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–		</a:t>
            </a: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“In mid 2010 Mobileye will launch a world's ﬁrst application of full  emergency braking for collision mitigation for pedestrians where  vision is the key technology for detecting pedestrians.”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5080" rtl="0" algn="ctr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8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title"/>
          </p:nvPr>
        </p:nvSpPr>
        <p:spPr>
          <a:xfrm>
            <a:off x="2207260" y="40487"/>
            <a:ext cx="473456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Vision in supermarkets</a:t>
            </a:r>
            <a:endParaRPr b="0" i="0" sz="3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1" name="Google Shape;381;p29"/>
          <p:cNvSpPr/>
          <p:nvPr/>
        </p:nvSpPr>
        <p:spPr>
          <a:xfrm>
            <a:off x="2820363" y="550200"/>
            <a:ext cx="3463800" cy="411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2" name="Google Shape;382;p29"/>
          <p:cNvSpPr txBox="1"/>
          <p:nvPr/>
        </p:nvSpPr>
        <p:spPr>
          <a:xfrm>
            <a:off x="916889" y="4664989"/>
            <a:ext cx="72708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LaneHawk by EvolutionRobotics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“A smart camera is flush-mounted in the checkout lane, continuously watching for items.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31750" rtl="0" algn="l">
              <a:lnSpc>
                <a:spcPct val="118750"/>
              </a:lnSpc>
              <a:spcBef>
                <a:spcPts val="16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When an item is detected and recognized, the cashier verifies the quantity of items that  were found under the basket, and continues to close the transaction. The item can remain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916939" y="5932646"/>
            <a:ext cx="617601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under the basket, and with LaneHawk, you are assured to get paid for it… “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29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/>
          <p:nvPr>
            <p:ph type="title"/>
          </p:nvPr>
        </p:nvSpPr>
        <p:spPr>
          <a:xfrm>
            <a:off x="727903" y="63500"/>
            <a:ext cx="769365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Vision-­‐based interaction (and games)</a:t>
            </a:r>
            <a:endParaRPr b="0" i="0" sz="3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0" name="Google Shape;390;p30"/>
          <p:cNvSpPr txBox="1"/>
          <p:nvPr/>
        </p:nvSpPr>
        <p:spPr>
          <a:xfrm>
            <a:off x="840739" y="4086796"/>
            <a:ext cx="20116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Microsoft’s Kinect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3811587" y="3589578"/>
            <a:ext cx="2503055" cy="18875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2" name="Google Shape;392;p30"/>
          <p:cNvSpPr txBox="1"/>
          <p:nvPr/>
        </p:nvSpPr>
        <p:spPr>
          <a:xfrm>
            <a:off x="3888740" y="5541886"/>
            <a:ext cx="22752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Assistive technologies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0"/>
          <p:cNvSpPr/>
          <p:nvPr/>
        </p:nvSpPr>
        <p:spPr>
          <a:xfrm>
            <a:off x="5943600" y="1219200"/>
            <a:ext cx="2514600" cy="18938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4" name="Google Shape;394;p30"/>
          <p:cNvSpPr txBox="1"/>
          <p:nvPr/>
        </p:nvSpPr>
        <p:spPr>
          <a:xfrm>
            <a:off x="6536690" y="3146107"/>
            <a:ext cx="13601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Sony EyeToy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0"/>
          <p:cNvSpPr/>
          <p:nvPr/>
        </p:nvSpPr>
        <p:spPr>
          <a:xfrm>
            <a:off x="533400" y="1103172"/>
            <a:ext cx="2761272" cy="26058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6" name="Google Shape;396;p30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>
            <p:ph type="title"/>
          </p:nvPr>
        </p:nvSpPr>
        <p:spPr>
          <a:xfrm>
            <a:off x="733732" y="86524"/>
            <a:ext cx="768159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Vision for robotics, space exploration</a:t>
            </a:r>
            <a:endParaRPr b="0" i="0" sz="3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304800" y="838200"/>
            <a:ext cx="8534400" cy="2333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3" name="Google Shape;403;p31"/>
          <p:cNvSpPr txBox="1"/>
          <p:nvPr/>
        </p:nvSpPr>
        <p:spPr>
          <a:xfrm>
            <a:off x="764540" y="3386772"/>
            <a:ext cx="7061834" cy="2676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0" lvl="0" marL="165100" marR="52832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NASA'S Mars Exploration Rover Spirit </a:t>
            </a:r>
            <a:r>
              <a:rPr lang="en-US" sz="1300">
                <a:latin typeface="Verdana"/>
                <a:ea typeface="Verdana"/>
                <a:cs typeface="Verdana"/>
                <a:sym typeface="Verdana"/>
              </a:rPr>
              <a:t>captured this westward view from atop  a low plateau where Spirit spent the closing months of 2007.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Verdana"/>
                <a:ea typeface="Verdana"/>
                <a:cs typeface="Verdana"/>
                <a:sym typeface="Verdana"/>
              </a:rPr>
              <a:t>Vision systems (JPL) used for several tasks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7556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700"/>
              <a:buFont typeface="Verdana"/>
              <a:buChar char="•"/>
            </a:pPr>
            <a:r>
              <a:rPr lang="en-US" sz="1700">
                <a:latin typeface="Verdana"/>
                <a:ea typeface="Verdana"/>
                <a:cs typeface="Verdana"/>
                <a:sym typeface="Verdana"/>
              </a:rPr>
              <a:t>Panorama stitching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7556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Verdana"/>
              <a:buChar char="•"/>
            </a:pPr>
            <a:r>
              <a:rPr lang="en-US" sz="1700">
                <a:latin typeface="Verdana"/>
                <a:ea typeface="Verdana"/>
                <a:cs typeface="Verdana"/>
                <a:sym typeface="Verdana"/>
              </a:rPr>
              <a:t>3D terrain modeling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7556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Verdana"/>
              <a:buChar char="•"/>
            </a:pPr>
            <a:r>
              <a:rPr lang="en-US" sz="1700">
                <a:latin typeface="Verdana"/>
                <a:ea typeface="Verdana"/>
                <a:cs typeface="Verdana"/>
                <a:sym typeface="Verdana"/>
              </a:rPr>
              <a:t>Obstacle detection, position tracking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-266700" lvl="0" marL="7556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Verdana"/>
              <a:buChar char="•"/>
            </a:pPr>
            <a:r>
              <a:rPr lang="en-US" sz="1700">
                <a:latin typeface="Verdana"/>
                <a:ea typeface="Verdana"/>
                <a:cs typeface="Verdana"/>
                <a:sym typeface="Verdana"/>
              </a:rPr>
              <a:t>For more, read “</a:t>
            </a:r>
            <a:r>
              <a:rPr lang="en-US" sz="1700" u="sng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Computer Vision on Mars</a:t>
            </a:r>
            <a:r>
              <a:rPr lang="en-US" sz="1700">
                <a:latin typeface="Verdana"/>
                <a:ea typeface="Verdana"/>
                <a:cs typeface="Verdana"/>
                <a:sym typeface="Verdana"/>
              </a:rPr>
              <a:t>” by Matthies et al.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891148" y="498150"/>
            <a:ext cx="7716900" cy="6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Let’s do some Python!</a:t>
            </a:r>
            <a:endParaRPr sz="4200"/>
          </a:p>
        </p:txBody>
      </p:sp>
      <p:pic>
        <p:nvPicPr>
          <p:cNvPr id="410" name="Google Shape;4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100" y="1194150"/>
            <a:ext cx="4039049" cy="50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2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1600199" y="3104917"/>
            <a:ext cx="978535" cy="753110"/>
          </a:xfrm>
          <a:custGeom>
            <a:rect b="b" l="l" r="r" t="t"/>
            <a:pathLst>
              <a:path extrusionOk="0" h="753110" w="978535">
                <a:moveTo>
                  <a:pt x="0" y="752707"/>
                </a:moveTo>
                <a:lnTo>
                  <a:pt x="97851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" name="Google Shape;77;p9"/>
          <p:cNvSpPr/>
          <p:nvPr/>
        </p:nvSpPr>
        <p:spPr>
          <a:xfrm>
            <a:off x="2491689" y="3091751"/>
            <a:ext cx="99695" cy="100965"/>
          </a:xfrm>
          <a:custGeom>
            <a:rect b="b" l="l" r="r" t="t"/>
            <a:pathLst>
              <a:path extrusionOk="0" h="100964" w="99694">
                <a:moveTo>
                  <a:pt x="0" y="0"/>
                </a:moveTo>
                <a:lnTo>
                  <a:pt x="77431" y="100660"/>
                </a:lnTo>
                <a:lnTo>
                  <a:pt x="99110" y="38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" name="Google Shape;78;p9"/>
          <p:cNvSpPr/>
          <p:nvPr/>
        </p:nvSpPr>
        <p:spPr>
          <a:xfrm>
            <a:off x="1600199" y="3857625"/>
            <a:ext cx="978535" cy="677545"/>
          </a:xfrm>
          <a:custGeom>
            <a:rect b="b" l="l" r="r" t="t"/>
            <a:pathLst>
              <a:path extrusionOk="0" h="677545" w="978535">
                <a:moveTo>
                  <a:pt x="0" y="0"/>
                </a:moveTo>
                <a:lnTo>
                  <a:pt x="978069" y="67712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" name="Google Shape;79;p9"/>
          <p:cNvSpPr/>
          <p:nvPr/>
        </p:nvSpPr>
        <p:spPr>
          <a:xfrm>
            <a:off x="2492006" y="4447844"/>
            <a:ext cx="99060" cy="104775"/>
          </a:xfrm>
          <a:custGeom>
            <a:rect b="b" l="l" r="r" t="t"/>
            <a:pathLst>
              <a:path extrusionOk="0" h="104775" w="99060">
                <a:moveTo>
                  <a:pt x="72288" y="0"/>
                </a:moveTo>
                <a:lnTo>
                  <a:pt x="0" y="104419"/>
                </a:lnTo>
                <a:lnTo>
                  <a:pt x="98793" y="95580"/>
                </a:lnTo>
                <a:lnTo>
                  <a:pt x="722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" name="Google Shape;80;p9"/>
          <p:cNvSpPr txBox="1"/>
          <p:nvPr/>
        </p:nvSpPr>
        <p:spPr>
          <a:xfrm>
            <a:off x="154939" y="2319020"/>
            <a:ext cx="16903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Image (or video)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"/>
          <p:cNvSpPr txBox="1"/>
          <p:nvPr/>
        </p:nvSpPr>
        <p:spPr>
          <a:xfrm>
            <a:off x="2517139" y="2242820"/>
            <a:ext cx="15760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Sensing device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2743200" y="2590800"/>
            <a:ext cx="1143000" cy="7905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9"/>
          <p:cNvSpPr/>
          <p:nvPr/>
        </p:nvSpPr>
        <p:spPr>
          <a:xfrm>
            <a:off x="2819400" y="3979628"/>
            <a:ext cx="1219200" cy="10177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" name="Google Shape;84;p9"/>
          <p:cNvSpPr txBox="1"/>
          <p:nvPr/>
        </p:nvSpPr>
        <p:spPr>
          <a:xfrm>
            <a:off x="4803140" y="2242820"/>
            <a:ext cx="19069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Interpreting device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5105400" y="2590800"/>
            <a:ext cx="1171575" cy="9810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" name="Google Shape;86;p9"/>
          <p:cNvSpPr/>
          <p:nvPr/>
        </p:nvSpPr>
        <p:spPr>
          <a:xfrm>
            <a:off x="5105400" y="3933825"/>
            <a:ext cx="1012825" cy="1066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" name="Google Shape;87;p9"/>
          <p:cNvSpPr/>
          <p:nvPr/>
        </p:nvSpPr>
        <p:spPr>
          <a:xfrm>
            <a:off x="4191000" y="3124200"/>
            <a:ext cx="670560" cy="0"/>
          </a:xfrm>
          <a:custGeom>
            <a:rect b="b" l="l" r="r" t="t"/>
            <a:pathLst>
              <a:path extrusionOk="0" h="120000" w="670560">
                <a:moveTo>
                  <a:pt x="0" y="0"/>
                </a:moveTo>
                <a:lnTo>
                  <a:pt x="67055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" name="Google Shape;88;p9"/>
          <p:cNvSpPr/>
          <p:nvPr/>
        </p:nvSpPr>
        <p:spPr>
          <a:xfrm>
            <a:off x="4800600" y="3060700"/>
            <a:ext cx="76200" cy="127000"/>
          </a:xfrm>
          <a:custGeom>
            <a:rect b="b" l="l" r="r" t="t"/>
            <a:pathLst>
              <a:path extrusionOk="0" h="127000" w="76200">
                <a:moveTo>
                  <a:pt x="0" y="0"/>
                </a:moveTo>
                <a:lnTo>
                  <a:pt x="0" y="127000"/>
                </a:lnTo>
                <a:lnTo>
                  <a:pt x="762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" name="Google Shape;89;p9"/>
          <p:cNvSpPr/>
          <p:nvPr/>
        </p:nvSpPr>
        <p:spPr>
          <a:xfrm>
            <a:off x="4800600" y="4403725"/>
            <a:ext cx="76200" cy="127000"/>
          </a:xfrm>
          <a:custGeom>
            <a:rect b="b" l="l" r="r" t="t"/>
            <a:pathLst>
              <a:path extrusionOk="0" h="127000" w="76200">
                <a:moveTo>
                  <a:pt x="0" y="0"/>
                </a:moveTo>
                <a:lnTo>
                  <a:pt x="0" y="127000"/>
                </a:lnTo>
                <a:lnTo>
                  <a:pt x="762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" name="Google Shape;90;p9"/>
          <p:cNvSpPr/>
          <p:nvPr/>
        </p:nvSpPr>
        <p:spPr>
          <a:xfrm>
            <a:off x="6476999" y="3324225"/>
            <a:ext cx="673735" cy="448945"/>
          </a:xfrm>
          <a:custGeom>
            <a:rect b="b" l="l" r="r" t="t"/>
            <a:pathLst>
              <a:path extrusionOk="0" h="448945" w="673734">
                <a:moveTo>
                  <a:pt x="0" y="0"/>
                </a:moveTo>
                <a:lnTo>
                  <a:pt x="673118" y="448746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" name="Google Shape;91;p9"/>
          <p:cNvSpPr/>
          <p:nvPr/>
        </p:nvSpPr>
        <p:spPr>
          <a:xfrm>
            <a:off x="7064171" y="3686327"/>
            <a:ext cx="99060" cy="106045"/>
          </a:xfrm>
          <a:custGeom>
            <a:rect b="b" l="l" r="r" t="t"/>
            <a:pathLst>
              <a:path extrusionOk="0" h="106045" w="99059">
                <a:moveTo>
                  <a:pt x="70446" y="0"/>
                </a:moveTo>
                <a:lnTo>
                  <a:pt x="0" y="105663"/>
                </a:lnTo>
                <a:lnTo>
                  <a:pt x="98628" y="95097"/>
                </a:lnTo>
                <a:lnTo>
                  <a:pt x="704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" name="Google Shape;92;p9"/>
          <p:cNvSpPr/>
          <p:nvPr/>
        </p:nvSpPr>
        <p:spPr>
          <a:xfrm>
            <a:off x="6476999" y="3867750"/>
            <a:ext cx="675005" cy="600075"/>
          </a:xfrm>
          <a:custGeom>
            <a:rect b="b" l="l" r="r" t="t"/>
            <a:pathLst>
              <a:path extrusionOk="0" h="600075" w="675004">
                <a:moveTo>
                  <a:pt x="0" y="599474"/>
                </a:moveTo>
                <a:lnTo>
                  <a:pt x="674408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" name="Google Shape;93;p9"/>
          <p:cNvSpPr/>
          <p:nvPr/>
        </p:nvSpPr>
        <p:spPr>
          <a:xfrm>
            <a:off x="7063663" y="3857625"/>
            <a:ext cx="99695" cy="98425"/>
          </a:xfrm>
          <a:custGeom>
            <a:rect b="b" l="l" r="r" t="t"/>
            <a:pathLst>
              <a:path extrusionOk="0" h="98425" w="99695">
                <a:moveTo>
                  <a:pt x="99136" y="0"/>
                </a:moveTo>
                <a:lnTo>
                  <a:pt x="0" y="3162"/>
                </a:lnTo>
                <a:lnTo>
                  <a:pt x="84366" y="98082"/>
                </a:lnTo>
                <a:lnTo>
                  <a:pt x="991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" name="Google Shape;94;p9"/>
          <p:cNvSpPr txBox="1"/>
          <p:nvPr/>
        </p:nvSpPr>
        <p:spPr>
          <a:xfrm>
            <a:off x="7431196" y="2242820"/>
            <a:ext cx="14871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Interpretations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"/>
          <p:cNvSpPr txBox="1"/>
          <p:nvPr/>
        </p:nvSpPr>
        <p:spPr>
          <a:xfrm>
            <a:off x="7317740" y="3185795"/>
            <a:ext cx="1550670" cy="111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5080" rtl="0" algn="l">
              <a:lnSpc>
                <a:spcPct val="9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garden, spring,  bridge, water,  trees, flower,  green, etc.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9"/>
          <p:cNvSpPr/>
          <p:nvPr/>
        </p:nvSpPr>
        <p:spPr>
          <a:xfrm>
            <a:off x="152400" y="2833687"/>
            <a:ext cx="1624012" cy="1828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" name="Google Shape;97;p9"/>
          <p:cNvSpPr txBox="1"/>
          <p:nvPr>
            <p:ph type="title"/>
          </p:nvPr>
        </p:nvSpPr>
        <p:spPr>
          <a:xfrm>
            <a:off x="671720" y="406400"/>
            <a:ext cx="217995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What is</a:t>
            </a:r>
            <a:endParaRPr b="0"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9"/>
          <p:cNvSpPr txBox="1"/>
          <p:nvPr/>
        </p:nvSpPr>
        <p:spPr>
          <a:xfrm>
            <a:off x="3012431" y="416371"/>
            <a:ext cx="3275965" cy="617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(computer)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6449153" y="406400"/>
            <a:ext cx="202818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vision?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1776412" y="3810000"/>
            <a:ext cx="5386705" cy="1447800"/>
          </a:xfrm>
          <a:custGeom>
            <a:rect b="b" l="l" r="r" t="t"/>
            <a:pathLst>
              <a:path extrusionOk="0" h="1447800" w="5386705">
                <a:moveTo>
                  <a:pt x="0" y="0"/>
                </a:moveTo>
                <a:lnTo>
                  <a:pt x="5386387" y="0"/>
                </a:lnTo>
                <a:lnTo>
                  <a:pt x="5386387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" name="Google Shape;101;p9"/>
          <p:cNvSpPr/>
          <p:nvPr/>
        </p:nvSpPr>
        <p:spPr>
          <a:xfrm>
            <a:off x="3048000" y="368668"/>
            <a:ext cx="3276600" cy="710565"/>
          </a:xfrm>
          <a:custGeom>
            <a:rect b="b" l="l" r="r" t="t"/>
            <a:pathLst>
              <a:path extrusionOk="0" h="710565" w="3276600">
                <a:moveTo>
                  <a:pt x="0" y="0"/>
                </a:moveTo>
                <a:lnTo>
                  <a:pt x="3276600" y="0"/>
                </a:lnTo>
                <a:lnTo>
                  <a:pt x="3276600" y="710463"/>
                </a:lnTo>
                <a:lnTo>
                  <a:pt x="0" y="7104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" name="Google Shape;102;p9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/>
        </p:nvSpPr>
        <p:spPr>
          <a:xfrm>
            <a:off x="1600199" y="3104917"/>
            <a:ext cx="978535" cy="753110"/>
          </a:xfrm>
          <a:custGeom>
            <a:rect b="b" l="l" r="r" t="t"/>
            <a:pathLst>
              <a:path extrusionOk="0" h="753110" w="978535">
                <a:moveTo>
                  <a:pt x="0" y="752707"/>
                </a:moveTo>
                <a:lnTo>
                  <a:pt x="97851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" name="Google Shape;108;p10"/>
          <p:cNvSpPr/>
          <p:nvPr/>
        </p:nvSpPr>
        <p:spPr>
          <a:xfrm>
            <a:off x="2491689" y="3091751"/>
            <a:ext cx="99695" cy="100965"/>
          </a:xfrm>
          <a:custGeom>
            <a:rect b="b" l="l" r="r" t="t"/>
            <a:pathLst>
              <a:path extrusionOk="0" h="100964" w="99694">
                <a:moveTo>
                  <a:pt x="0" y="0"/>
                </a:moveTo>
                <a:lnTo>
                  <a:pt x="77431" y="100660"/>
                </a:lnTo>
                <a:lnTo>
                  <a:pt x="99110" y="38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" name="Google Shape;109;p10"/>
          <p:cNvSpPr/>
          <p:nvPr/>
        </p:nvSpPr>
        <p:spPr>
          <a:xfrm>
            <a:off x="1600199" y="3857625"/>
            <a:ext cx="978535" cy="677545"/>
          </a:xfrm>
          <a:custGeom>
            <a:rect b="b" l="l" r="r" t="t"/>
            <a:pathLst>
              <a:path extrusionOk="0" h="677545" w="978535">
                <a:moveTo>
                  <a:pt x="0" y="0"/>
                </a:moveTo>
                <a:lnTo>
                  <a:pt x="978069" y="67712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" name="Google Shape;110;p10"/>
          <p:cNvSpPr/>
          <p:nvPr/>
        </p:nvSpPr>
        <p:spPr>
          <a:xfrm>
            <a:off x="2492006" y="4447844"/>
            <a:ext cx="99060" cy="104775"/>
          </a:xfrm>
          <a:custGeom>
            <a:rect b="b" l="l" r="r" t="t"/>
            <a:pathLst>
              <a:path extrusionOk="0" h="104775" w="99060">
                <a:moveTo>
                  <a:pt x="72288" y="0"/>
                </a:moveTo>
                <a:lnTo>
                  <a:pt x="0" y="104419"/>
                </a:lnTo>
                <a:lnTo>
                  <a:pt x="98793" y="95580"/>
                </a:lnTo>
                <a:lnTo>
                  <a:pt x="722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" name="Google Shape;111;p10"/>
          <p:cNvSpPr txBox="1"/>
          <p:nvPr/>
        </p:nvSpPr>
        <p:spPr>
          <a:xfrm>
            <a:off x="154939" y="2319020"/>
            <a:ext cx="16903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Image (or video)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0"/>
          <p:cNvSpPr txBox="1"/>
          <p:nvPr/>
        </p:nvSpPr>
        <p:spPr>
          <a:xfrm>
            <a:off x="2517139" y="2242820"/>
            <a:ext cx="15760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Sensing device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2743200" y="2590800"/>
            <a:ext cx="1143000" cy="7905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" name="Google Shape;114;p10"/>
          <p:cNvSpPr/>
          <p:nvPr/>
        </p:nvSpPr>
        <p:spPr>
          <a:xfrm>
            <a:off x="2819400" y="3979628"/>
            <a:ext cx="1219200" cy="10177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" name="Google Shape;115;p10"/>
          <p:cNvSpPr txBox="1"/>
          <p:nvPr/>
        </p:nvSpPr>
        <p:spPr>
          <a:xfrm>
            <a:off x="4803140" y="2242820"/>
            <a:ext cx="19069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Interpreting device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0"/>
          <p:cNvSpPr/>
          <p:nvPr/>
        </p:nvSpPr>
        <p:spPr>
          <a:xfrm>
            <a:off x="5105400" y="2590800"/>
            <a:ext cx="1171575" cy="9810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" name="Google Shape;117;p10"/>
          <p:cNvSpPr/>
          <p:nvPr/>
        </p:nvSpPr>
        <p:spPr>
          <a:xfrm>
            <a:off x="5105400" y="3933825"/>
            <a:ext cx="1012825" cy="1066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" name="Google Shape;118;p10"/>
          <p:cNvSpPr/>
          <p:nvPr/>
        </p:nvSpPr>
        <p:spPr>
          <a:xfrm>
            <a:off x="4191000" y="3124200"/>
            <a:ext cx="670560" cy="0"/>
          </a:xfrm>
          <a:custGeom>
            <a:rect b="b" l="l" r="r" t="t"/>
            <a:pathLst>
              <a:path extrusionOk="0" h="120000" w="670560">
                <a:moveTo>
                  <a:pt x="0" y="0"/>
                </a:moveTo>
                <a:lnTo>
                  <a:pt x="67055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" name="Google Shape;119;p10"/>
          <p:cNvSpPr/>
          <p:nvPr/>
        </p:nvSpPr>
        <p:spPr>
          <a:xfrm>
            <a:off x="4800600" y="3060700"/>
            <a:ext cx="76200" cy="127000"/>
          </a:xfrm>
          <a:custGeom>
            <a:rect b="b" l="l" r="r" t="t"/>
            <a:pathLst>
              <a:path extrusionOk="0" h="127000" w="76200">
                <a:moveTo>
                  <a:pt x="0" y="0"/>
                </a:moveTo>
                <a:lnTo>
                  <a:pt x="0" y="127000"/>
                </a:lnTo>
                <a:lnTo>
                  <a:pt x="762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" name="Google Shape;120;p10"/>
          <p:cNvSpPr/>
          <p:nvPr/>
        </p:nvSpPr>
        <p:spPr>
          <a:xfrm>
            <a:off x="4191000" y="4467225"/>
            <a:ext cx="670560" cy="0"/>
          </a:xfrm>
          <a:custGeom>
            <a:rect b="b" l="l" r="r" t="t"/>
            <a:pathLst>
              <a:path extrusionOk="0" h="120000" w="670560">
                <a:moveTo>
                  <a:pt x="0" y="0"/>
                </a:moveTo>
                <a:lnTo>
                  <a:pt x="67055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" name="Google Shape;121;p10"/>
          <p:cNvSpPr/>
          <p:nvPr/>
        </p:nvSpPr>
        <p:spPr>
          <a:xfrm>
            <a:off x="4800600" y="4403725"/>
            <a:ext cx="76200" cy="127000"/>
          </a:xfrm>
          <a:custGeom>
            <a:rect b="b" l="l" r="r" t="t"/>
            <a:pathLst>
              <a:path extrusionOk="0" h="127000" w="76200">
                <a:moveTo>
                  <a:pt x="0" y="0"/>
                </a:moveTo>
                <a:lnTo>
                  <a:pt x="0" y="127000"/>
                </a:lnTo>
                <a:lnTo>
                  <a:pt x="762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" name="Google Shape;122;p10"/>
          <p:cNvSpPr/>
          <p:nvPr/>
        </p:nvSpPr>
        <p:spPr>
          <a:xfrm>
            <a:off x="6476999" y="3324225"/>
            <a:ext cx="673735" cy="448945"/>
          </a:xfrm>
          <a:custGeom>
            <a:rect b="b" l="l" r="r" t="t"/>
            <a:pathLst>
              <a:path extrusionOk="0" h="448945" w="673734">
                <a:moveTo>
                  <a:pt x="0" y="0"/>
                </a:moveTo>
                <a:lnTo>
                  <a:pt x="673118" y="448746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" name="Google Shape;123;p10"/>
          <p:cNvSpPr/>
          <p:nvPr/>
        </p:nvSpPr>
        <p:spPr>
          <a:xfrm>
            <a:off x="7064171" y="3686327"/>
            <a:ext cx="99060" cy="106045"/>
          </a:xfrm>
          <a:custGeom>
            <a:rect b="b" l="l" r="r" t="t"/>
            <a:pathLst>
              <a:path extrusionOk="0" h="106045" w="99059">
                <a:moveTo>
                  <a:pt x="70446" y="0"/>
                </a:moveTo>
                <a:lnTo>
                  <a:pt x="0" y="105663"/>
                </a:lnTo>
                <a:lnTo>
                  <a:pt x="98628" y="95097"/>
                </a:lnTo>
                <a:lnTo>
                  <a:pt x="704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" name="Google Shape;124;p10"/>
          <p:cNvSpPr/>
          <p:nvPr/>
        </p:nvSpPr>
        <p:spPr>
          <a:xfrm>
            <a:off x="6476999" y="3867750"/>
            <a:ext cx="675005" cy="600075"/>
          </a:xfrm>
          <a:custGeom>
            <a:rect b="b" l="l" r="r" t="t"/>
            <a:pathLst>
              <a:path extrusionOk="0" h="600075" w="675004">
                <a:moveTo>
                  <a:pt x="0" y="599474"/>
                </a:moveTo>
                <a:lnTo>
                  <a:pt x="674408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" name="Google Shape;125;p10"/>
          <p:cNvSpPr/>
          <p:nvPr/>
        </p:nvSpPr>
        <p:spPr>
          <a:xfrm>
            <a:off x="7063663" y="3857625"/>
            <a:ext cx="99695" cy="98425"/>
          </a:xfrm>
          <a:custGeom>
            <a:rect b="b" l="l" r="r" t="t"/>
            <a:pathLst>
              <a:path extrusionOk="0" h="98425" w="99695">
                <a:moveTo>
                  <a:pt x="99136" y="0"/>
                </a:moveTo>
                <a:lnTo>
                  <a:pt x="0" y="3162"/>
                </a:lnTo>
                <a:lnTo>
                  <a:pt x="84366" y="98082"/>
                </a:lnTo>
                <a:lnTo>
                  <a:pt x="991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" name="Google Shape;126;p10"/>
          <p:cNvSpPr txBox="1"/>
          <p:nvPr/>
        </p:nvSpPr>
        <p:spPr>
          <a:xfrm>
            <a:off x="7431196" y="2242820"/>
            <a:ext cx="14871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Interpretations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7317740" y="3185795"/>
            <a:ext cx="1550670" cy="111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noAutofit/>
          </a:bodyPr>
          <a:lstStyle/>
          <a:p>
            <a:pPr indent="0" lvl="0" marL="12700" marR="5080" rtl="0" algn="l">
              <a:lnSpc>
                <a:spcPct val="9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garden, spring,  bridge, water,  trees, flower,  green, etc.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152400" y="2833687"/>
            <a:ext cx="1624012" cy="1828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" name="Google Shape;129;p10"/>
          <p:cNvSpPr txBox="1"/>
          <p:nvPr>
            <p:ph type="title"/>
          </p:nvPr>
        </p:nvSpPr>
        <p:spPr>
          <a:xfrm>
            <a:off x="671720" y="406400"/>
            <a:ext cx="780605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1F497D"/>
                </a:solidFill>
                <a:latin typeface="Verdana"/>
                <a:ea typeface="Verdana"/>
                <a:cs typeface="Verdana"/>
                <a:sym typeface="Verdana"/>
              </a:rPr>
              <a:t>What is (computer) vision?</a:t>
            </a:r>
            <a:endParaRPr b="0"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5082540" y="6473288"/>
            <a:ext cx="119253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10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/>
          <p:nvPr>
            <p:ph type="title"/>
          </p:nvPr>
        </p:nvSpPr>
        <p:spPr>
          <a:xfrm>
            <a:off x="2015045" y="223520"/>
            <a:ext cx="511937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it related	to?</a:t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>
            <a:off x="1443037" y="1747837"/>
            <a:ext cx="6334120" cy="40481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" name="Google Shape;138;p11"/>
          <p:cNvSpPr txBox="1"/>
          <p:nvPr/>
        </p:nvSpPr>
        <p:spPr>
          <a:xfrm>
            <a:off x="3867949" y="3744277"/>
            <a:ext cx="157734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Computer Vision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>
            <a:off x="3971137" y="5023802"/>
            <a:ext cx="1640839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Machine learning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11"/>
          <p:cNvSpPr txBox="1"/>
          <p:nvPr/>
        </p:nvSpPr>
        <p:spPr>
          <a:xfrm>
            <a:off x="2155037" y="3728402"/>
            <a:ext cx="69469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Speech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5736437" y="4277042"/>
            <a:ext cx="175069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Information retrieval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11"/>
          <p:cNvSpPr txBox="1"/>
          <p:nvPr/>
        </p:nvSpPr>
        <p:spPr>
          <a:xfrm>
            <a:off x="5803265" y="5748020"/>
            <a:ext cx="8559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Maths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7733665" y="2623820"/>
            <a:ext cx="1363980" cy="74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Computer  Science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/>
          <p:cNvSpPr txBox="1"/>
          <p:nvPr/>
        </p:nvSpPr>
        <p:spPr>
          <a:xfrm>
            <a:off x="78739" y="2598420"/>
            <a:ext cx="165290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Engineering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/>
          <p:cNvSpPr txBox="1"/>
          <p:nvPr/>
        </p:nvSpPr>
        <p:spPr>
          <a:xfrm>
            <a:off x="2364739" y="5748020"/>
            <a:ext cx="107569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Physics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 txBox="1"/>
          <p:nvPr/>
        </p:nvSpPr>
        <p:spPr>
          <a:xfrm>
            <a:off x="2572550" y="2737802"/>
            <a:ext cx="8248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Robotics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5101437" y="2464117"/>
            <a:ext cx="892175" cy="566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noAutofit/>
          </a:bodyPr>
          <a:lstStyle/>
          <a:p>
            <a:pPr indent="-50800" lvl="0" marL="635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Cognitive  sciences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11"/>
          <p:cNvSpPr txBox="1"/>
          <p:nvPr/>
        </p:nvSpPr>
        <p:spPr>
          <a:xfrm>
            <a:off x="3563149" y="1176020"/>
            <a:ext cx="3815079" cy="1176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490219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Biology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224282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Psychology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614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Neuroscience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5855284" y="3256597"/>
            <a:ext cx="1697355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-152400" lvl="0" marL="1651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graphics,algorithms,  system,theory,…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" name="Google Shape;150;p11"/>
          <p:cNvSpPr txBox="1"/>
          <p:nvPr/>
        </p:nvSpPr>
        <p:spPr>
          <a:xfrm>
            <a:off x="2547150" y="4445317"/>
            <a:ext cx="1015365" cy="566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noAutofit/>
          </a:bodyPr>
          <a:lstStyle/>
          <a:p>
            <a:pPr indent="21590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Image  processing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" name="Google Shape;151;p11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>
            <p:ph type="title"/>
          </p:nvPr>
        </p:nvSpPr>
        <p:spPr>
          <a:xfrm>
            <a:off x="1694421" y="25400"/>
            <a:ext cx="576072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goal of computer vision</a:t>
            </a:r>
            <a:endParaRPr b="0" i="0" sz="3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231140" y="871220"/>
            <a:ext cx="842391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921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To bridge the gap between pixels and “meaning”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4364229" y="1546419"/>
            <a:ext cx="4249162" cy="42704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" name="Google Shape;159;p12"/>
          <p:cNvSpPr txBox="1"/>
          <p:nvPr/>
        </p:nvSpPr>
        <p:spPr>
          <a:xfrm>
            <a:off x="1201102" y="5976620"/>
            <a:ext cx="178752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What we see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2"/>
          <p:cNvSpPr txBox="1"/>
          <p:nvPr/>
        </p:nvSpPr>
        <p:spPr>
          <a:xfrm>
            <a:off x="4979352" y="5976620"/>
            <a:ext cx="307530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What a computer sees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457200" y="1539875"/>
            <a:ext cx="3235325" cy="43354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" name="Google Shape;162;p12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ctrTitle"/>
          </p:nvPr>
        </p:nvSpPr>
        <p:spPr>
          <a:xfrm>
            <a:off x="1109136" y="498157"/>
            <a:ext cx="6925726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77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Vision as measurement device</a:t>
            </a:r>
            <a:endParaRPr sz="3500"/>
          </a:p>
        </p:txBody>
      </p:sp>
      <p:sp>
        <p:nvSpPr>
          <p:cNvPr id="168" name="Google Shape;168;p13"/>
          <p:cNvSpPr/>
          <p:nvPr/>
        </p:nvSpPr>
        <p:spPr>
          <a:xfrm>
            <a:off x="304800" y="1600200"/>
            <a:ext cx="2286000" cy="1828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" name="Google Shape;169;p13"/>
          <p:cNvSpPr/>
          <p:nvPr/>
        </p:nvSpPr>
        <p:spPr>
          <a:xfrm>
            <a:off x="6219825" y="1600200"/>
            <a:ext cx="2314575" cy="1905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" name="Google Shape;170;p13"/>
          <p:cNvSpPr/>
          <p:nvPr/>
        </p:nvSpPr>
        <p:spPr>
          <a:xfrm>
            <a:off x="6705600" y="3962400"/>
            <a:ext cx="1466850" cy="19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" name="Google Shape;171;p13"/>
          <p:cNvSpPr/>
          <p:nvPr/>
        </p:nvSpPr>
        <p:spPr>
          <a:xfrm>
            <a:off x="2855796" y="1668457"/>
            <a:ext cx="2852544" cy="40590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Google Shape;172;p13"/>
          <p:cNvSpPr/>
          <p:nvPr/>
        </p:nvSpPr>
        <p:spPr>
          <a:xfrm>
            <a:off x="316895" y="3989393"/>
            <a:ext cx="2249714" cy="180180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13"/>
          <p:cNvSpPr/>
          <p:nvPr/>
        </p:nvSpPr>
        <p:spPr>
          <a:xfrm>
            <a:off x="7239000" y="3581400"/>
            <a:ext cx="457200" cy="304800"/>
          </a:xfrm>
          <a:custGeom>
            <a:rect b="b" l="l" r="r" t="t"/>
            <a:pathLst>
              <a:path extrusionOk="0" h="304800" w="457200">
                <a:moveTo>
                  <a:pt x="457200" y="228600"/>
                </a:moveTo>
                <a:lnTo>
                  <a:pt x="0" y="228600"/>
                </a:lnTo>
                <a:lnTo>
                  <a:pt x="228600" y="304800"/>
                </a:lnTo>
                <a:lnTo>
                  <a:pt x="457200" y="228600"/>
                </a:lnTo>
                <a:close/>
              </a:path>
              <a:path extrusionOk="0" h="304800" w="457200">
                <a:moveTo>
                  <a:pt x="342900" y="0"/>
                </a:moveTo>
                <a:lnTo>
                  <a:pt x="114300" y="0"/>
                </a:lnTo>
                <a:lnTo>
                  <a:pt x="114300" y="228600"/>
                </a:lnTo>
                <a:lnTo>
                  <a:pt x="342900" y="228600"/>
                </a:lnTo>
                <a:lnTo>
                  <a:pt x="342900" y="0"/>
                </a:lnTo>
                <a:close/>
              </a:path>
            </a:pathLst>
          </a:custGeom>
          <a:solidFill>
            <a:srgbClr val="FFA9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" name="Google Shape;174;p13"/>
          <p:cNvSpPr/>
          <p:nvPr/>
        </p:nvSpPr>
        <p:spPr>
          <a:xfrm>
            <a:off x="7239000" y="3581400"/>
            <a:ext cx="457200" cy="304800"/>
          </a:xfrm>
          <a:custGeom>
            <a:rect b="b" l="l" r="r" t="t"/>
            <a:pathLst>
              <a:path extrusionOk="0" h="304800" w="457200">
                <a:moveTo>
                  <a:pt x="0" y="228599"/>
                </a:moveTo>
                <a:lnTo>
                  <a:pt x="114300" y="228599"/>
                </a:lnTo>
                <a:lnTo>
                  <a:pt x="114300" y="0"/>
                </a:lnTo>
                <a:lnTo>
                  <a:pt x="342899" y="0"/>
                </a:lnTo>
                <a:lnTo>
                  <a:pt x="342899" y="228599"/>
                </a:lnTo>
                <a:lnTo>
                  <a:pt x="457199" y="228599"/>
                </a:lnTo>
                <a:lnTo>
                  <a:pt x="228599" y="304799"/>
                </a:lnTo>
                <a:lnTo>
                  <a:pt x="0" y="228599"/>
                </a:lnTo>
                <a:close/>
              </a:path>
            </a:pathLst>
          </a:custGeom>
          <a:noFill/>
          <a:ln cap="flat" cmpd="sng" w="19025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" name="Google Shape;175;p13"/>
          <p:cNvSpPr txBox="1"/>
          <p:nvPr/>
        </p:nvSpPr>
        <p:spPr>
          <a:xfrm>
            <a:off x="6124097" y="1442720"/>
            <a:ext cx="23133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ernet photo collections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3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type="title"/>
          </p:nvPr>
        </p:nvSpPr>
        <p:spPr>
          <a:xfrm>
            <a:off x="154939" y="33020"/>
            <a:ext cx="86074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Vision as a source of semantic information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762000" y="685800"/>
            <a:ext cx="7804150" cy="58785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" name="Google Shape;183;p14"/>
          <p:cNvSpPr txBox="1"/>
          <p:nvPr/>
        </p:nvSpPr>
        <p:spPr>
          <a:xfrm>
            <a:off x="2057400" y="946150"/>
            <a:ext cx="700405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161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4"/>
          <p:cNvSpPr txBox="1"/>
          <p:nvPr/>
        </p:nvSpPr>
        <p:spPr>
          <a:xfrm>
            <a:off x="2667000" y="3536950"/>
            <a:ext cx="909955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4"/>
          <p:cNvSpPr txBox="1"/>
          <p:nvPr/>
        </p:nvSpPr>
        <p:spPr>
          <a:xfrm>
            <a:off x="3317875" y="2547937"/>
            <a:ext cx="1259205" cy="64325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60950">
            <a:noAutofit/>
          </a:bodyPr>
          <a:lstStyle/>
          <a:p>
            <a:pPr indent="-634" lvl="0" marL="314325" marR="30099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Ferris  wheel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4"/>
          <p:cNvSpPr txBox="1"/>
          <p:nvPr/>
        </p:nvSpPr>
        <p:spPr>
          <a:xfrm>
            <a:off x="3657600" y="728662"/>
            <a:ext cx="2659380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42354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amusement park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4"/>
          <p:cNvSpPr txBox="1"/>
          <p:nvPr/>
        </p:nvSpPr>
        <p:spPr>
          <a:xfrm>
            <a:off x="4191000" y="1714500"/>
            <a:ext cx="1749425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2355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Cedar Point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6019800" y="3232150"/>
            <a:ext cx="909955" cy="370205"/>
          </a:xfrm>
          <a:custGeom>
            <a:rect b="b" l="l" r="r" t="t"/>
            <a:pathLst>
              <a:path extrusionOk="0" h="370204" w="909954">
                <a:moveTo>
                  <a:pt x="0" y="0"/>
                </a:moveTo>
                <a:lnTo>
                  <a:pt x="909637" y="0"/>
                </a:lnTo>
                <a:lnTo>
                  <a:pt x="909637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9" name="Google Shape;189;p14"/>
          <p:cNvSpPr txBox="1"/>
          <p:nvPr/>
        </p:nvSpPr>
        <p:spPr>
          <a:xfrm>
            <a:off x="6229328" y="3265170"/>
            <a:ext cx="495934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 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4"/>
          <p:cNvSpPr txBox="1"/>
          <p:nvPr/>
        </p:nvSpPr>
        <p:spPr>
          <a:xfrm>
            <a:off x="2209800" y="4375150"/>
            <a:ext cx="700405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142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4"/>
          <p:cNvSpPr/>
          <p:nvPr/>
        </p:nvSpPr>
        <p:spPr>
          <a:xfrm>
            <a:off x="3962400" y="6127750"/>
            <a:ext cx="700405" cy="370205"/>
          </a:xfrm>
          <a:custGeom>
            <a:rect b="b" l="l" r="r" t="t"/>
            <a:pathLst>
              <a:path extrusionOk="0" h="370204" w="700404">
                <a:moveTo>
                  <a:pt x="0" y="0"/>
                </a:moveTo>
                <a:lnTo>
                  <a:pt x="700087" y="0"/>
                </a:lnTo>
                <a:lnTo>
                  <a:pt x="700087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2" name="Google Shape;192;p14"/>
          <p:cNvSpPr txBox="1"/>
          <p:nvPr/>
        </p:nvSpPr>
        <p:spPr>
          <a:xfrm>
            <a:off x="4092603" y="6160770"/>
            <a:ext cx="445134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4419600" y="3917950"/>
            <a:ext cx="700405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142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4"/>
          <p:cNvSpPr/>
          <p:nvPr/>
        </p:nvSpPr>
        <p:spPr>
          <a:xfrm>
            <a:off x="4495800" y="5746750"/>
            <a:ext cx="1398905" cy="370205"/>
          </a:xfrm>
          <a:custGeom>
            <a:rect b="b" l="l" r="r" t="t"/>
            <a:pathLst>
              <a:path extrusionOk="0" h="370204" w="1398904">
                <a:moveTo>
                  <a:pt x="0" y="0"/>
                </a:moveTo>
                <a:lnTo>
                  <a:pt x="1398587" y="0"/>
                </a:lnTo>
                <a:lnTo>
                  <a:pt x="1398587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" name="Google Shape;195;p14"/>
          <p:cNvSpPr txBox="1"/>
          <p:nvPr/>
        </p:nvSpPr>
        <p:spPr>
          <a:xfrm>
            <a:off x="4714786" y="5779770"/>
            <a:ext cx="9658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carousel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914400" y="5899150"/>
            <a:ext cx="909955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1962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deck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4"/>
          <p:cNvSpPr/>
          <p:nvPr/>
        </p:nvSpPr>
        <p:spPr>
          <a:xfrm>
            <a:off x="6056312" y="4519612"/>
            <a:ext cx="2589530" cy="370205"/>
          </a:xfrm>
          <a:custGeom>
            <a:rect b="b" l="l" r="r" t="t"/>
            <a:pathLst>
              <a:path extrusionOk="0" h="370204" w="2589529">
                <a:moveTo>
                  <a:pt x="0" y="0"/>
                </a:moveTo>
                <a:lnTo>
                  <a:pt x="2589212" y="0"/>
                </a:lnTo>
                <a:lnTo>
                  <a:pt x="2589212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" name="Google Shape;198;p14"/>
          <p:cNvSpPr txBox="1"/>
          <p:nvPr/>
        </p:nvSpPr>
        <p:spPr>
          <a:xfrm>
            <a:off x="6056312" y="4552632"/>
            <a:ext cx="25895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40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people waiting in line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8077200" y="3689350"/>
            <a:ext cx="700405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142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ride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1295400" y="2622550"/>
            <a:ext cx="700405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142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ride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5105400" y="3003550"/>
            <a:ext cx="700405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142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ride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5562600" y="5289550"/>
            <a:ext cx="1609725" cy="370205"/>
          </a:xfrm>
          <a:custGeom>
            <a:rect b="b" l="l" r="r" t="t"/>
            <a:pathLst>
              <a:path extrusionOk="0" h="370204" w="1609725">
                <a:moveTo>
                  <a:pt x="0" y="0"/>
                </a:moveTo>
                <a:lnTo>
                  <a:pt x="1609725" y="0"/>
                </a:lnTo>
                <a:lnTo>
                  <a:pt x="1609725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p14"/>
          <p:cNvSpPr/>
          <p:nvPr/>
        </p:nvSpPr>
        <p:spPr>
          <a:xfrm>
            <a:off x="5486400" y="6203950"/>
            <a:ext cx="1819275" cy="370205"/>
          </a:xfrm>
          <a:custGeom>
            <a:rect b="b" l="l" r="r" t="t"/>
            <a:pathLst>
              <a:path extrusionOk="0" h="370204" w="1819275">
                <a:moveTo>
                  <a:pt x="0" y="0"/>
                </a:moveTo>
                <a:lnTo>
                  <a:pt x="1819275" y="0"/>
                </a:lnTo>
                <a:lnTo>
                  <a:pt x="1819275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4" name="Google Shape;204;p14"/>
          <p:cNvSpPr txBox="1"/>
          <p:nvPr/>
        </p:nvSpPr>
        <p:spPr>
          <a:xfrm>
            <a:off x="5744279" y="6236970"/>
            <a:ext cx="13087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pedestrians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4"/>
          <p:cNvSpPr/>
          <p:nvPr/>
        </p:nvSpPr>
        <p:spPr>
          <a:xfrm>
            <a:off x="7480300" y="5541962"/>
            <a:ext cx="1329055" cy="370205"/>
          </a:xfrm>
          <a:custGeom>
            <a:rect b="b" l="l" r="r" t="t"/>
            <a:pathLst>
              <a:path extrusionOk="0" h="370204" w="1329054">
                <a:moveTo>
                  <a:pt x="0" y="0"/>
                </a:moveTo>
                <a:lnTo>
                  <a:pt x="1328737" y="0"/>
                </a:lnTo>
                <a:lnTo>
                  <a:pt x="1328737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" name="Google Shape;206;p14"/>
          <p:cNvSpPr/>
          <p:nvPr/>
        </p:nvSpPr>
        <p:spPr>
          <a:xfrm>
            <a:off x="1828800" y="6051550"/>
            <a:ext cx="1119505" cy="370205"/>
          </a:xfrm>
          <a:custGeom>
            <a:rect b="b" l="l" r="r" t="t"/>
            <a:pathLst>
              <a:path extrusionOk="0" h="370204" w="1119505">
                <a:moveTo>
                  <a:pt x="0" y="0"/>
                </a:moveTo>
                <a:lnTo>
                  <a:pt x="1119187" y="0"/>
                </a:lnTo>
                <a:lnTo>
                  <a:pt x="1119187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" name="Google Shape;207;p14"/>
          <p:cNvSpPr txBox="1"/>
          <p:nvPr/>
        </p:nvSpPr>
        <p:spPr>
          <a:xfrm>
            <a:off x="1828800" y="6051550"/>
            <a:ext cx="1119505" cy="30035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225425" marR="0" rtl="0" algn="l">
              <a:lnSpc>
                <a:spcPct val="111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2133600" y="5518150"/>
            <a:ext cx="700405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142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4"/>
          <p:cNvSpPr txBox="1"/>
          <p:nvPr/>
        </p:nvSpPr>
        <p:spPr>
          <a:xfrm>
            <a:off x="838200" y="3536950"/>
            <a:ext cx="1538605" cy="37020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45700">
            <a:noAutofit/>
          </a:bodyPr>
          <a:lstStyle/>
          <a:p>
            <a:pPr indent="0" lvl="0" marL="2628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Lake Erie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6015037" y="4921250"/>
            <a:ext cx="2597150" cy="370205"/>
          </a:xfrm>
          <a:custGeom>
            <a:rect b="b" l="l" r="r" t="t"/>
            <a:pathLst>
              <a:path extrusionOk="0" h="370204" w="2597150">
                <a:moveTo>
                  <a:pt x="0" y="0"/>
                </a:moveTo>
                <a:lnTo>
                  <a:pt x="2597150" y="0"/>
                </a:lnTo>
                <a:lnTo>
                  <a:pt x="2597150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" name="Google Shape;211;p14"/>
          <p:cNvSpPr txBox="1"/>
          <p:nvPr/>
        </p:nvSpPr>
        <p:spPr>
          <a:xfrm>
            <a:off x="5817335" y="4860290"/>
            <a:ext cx="2711450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330200" lvl="0" marL="12700" marR="48895" rtl="0" algn="l">
              <a:lnSpc>
                <a:spcPct val="13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people sitting on ride  umbrellas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maxair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7000875" y="911225"/>
            <a:ext cx="2098675" cy="2586355"/>
          </a:xfrm>
          <a:custGeom>
            <a:rect b="b" l="l" r="r" t="t"/>
            <a:pathLst>
              <a:path extrusionOk="0" h="2586354" w="2098675">
                <a:moveTo>
                  <a:pt x="0" y="0"/>
                </a:moveTo>
                <a:lnTo>
                  <a:pt x="2098675" y="0"/>
                </a:lnTo>
                <a:lnTo>
                  <a:pt x="2098675" y="2586037"/>
                </a:lnTo>
                <a:lnTo>
                  <a:pt x="0" y="25860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313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" name="Google Shape;213;p14"/>
          <p:cNvSpPr txBox="1"/>
          <p:nvPr/>
        </p:nvSpPr>
        <p:spPr>
          <a:xfrm>
            <a:off x="7079615" y="944245"/>
            <a:ext cx="1296035" cy="2484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noAutofit/>
          </a:bodyPr>
          <a:lstStyle/>
          <a:p>
            <a:pPr indent="0" lvl="0" marL="12700" marR="5080" rtl="0" algn="l">
              <a:lnSpc>
                <a:spcPct val="9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Objects  Activities  Scenes  Locations  Text / writing  Faces  Gestures  Motions  Emotions…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762000" y="1651000"/>
            <a:ext cx="1749425" cy="644525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anchorCtr="0" anchor="t" bIns="0" lIns="0" spcFirstLastPara="1" rIns="0" wrap="square" tIns="60950">
            <a:noAutofit/>
          </a:bodyPr>
          <a:lstStyle/>
          <a:p>
            <a:pPr indent="-242570" lvl="0" marL="485140" marR="22987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Wicked  Twister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title"/>
          </p:nvPr>
        </p:nvSpPr>
        <p:spPr>
          <a:xfrm>
            <a:off x="1621988" y="25400"/>
            <a:ext cx="59055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Why study computer vision?</a:t>
            </a:r>
            <a:endParaRPr b="0" i="0" sz="3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266700" y="944562"/>
            <a:ext cx="1365250" cy="10493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2" name="Google Shape;222;p15"/>
          <p:cNvSpPr/>
          <p:nvPr/>
        </p:nvSpPr>
        <p:spPr>
          <a:xfrm>
            <a:off x="1676400" y="1930400"/>
            <a:ext cx="1457325" cy="11477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3" name="Google Shape;223;p15"/>
          <p:cNvSpPr/>
          <p:nvPr/>
        </p:nvSpPr>
        <p:spPr>
          <a:xfrm>
            <a:off x="228600" y="1935162"/>
            <a:ext cx="1468437" cy="10382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4" name="Google Shape;224;p15"/>
          <p:cNvSpPr/>
          <p:nvPr/>
        </p:nvSpPr>
        <p:spPr>
          <a:xfrm>
            <a:off x="1600200" y="944562"/>
            <a:ext cx="1524000" cy="990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" name="Google Shape;225;p15"/>
          <p:cNvSpPr/>
          <p:nvPr/>
        </p:nvSpPr>
        <p:spPr>
          <a:xfrm>
            <a:off x="1828800" y="4957763"/>
            <a:ext cx="1344612" cy="10461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" name="Google Shape;226;p15"/>
          <p:cNvSpPr/>
          <p:nvPr/>
        </p:nvSpPr>
        <p:spPr>
          <a:xfrm>
            <a:off x="228600" y="3886200"/>
            <a:ext cx="1397000" cy="11398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" name="Google Shape;227;p15"/>
          <p:cNvSpPr/>
          <p:nvPr/>
        </p:nvSpPr>
        <p:spPr>
          <a:xfrm>
            <a:off x="1524000" y="3889375"/>
            <a:ext cx="1676400" cy="1131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" name="Google Shape;228;p15"/>
          <p:cNvSpPr txBox="1"/>
          <p:nvPr/>
        </p:nvSpPr>
        <p:spPr>
          <a:xfrm>
            <a:off x="804227" y="6057582"/>
            <a:ext cx="1720214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Surveillance and security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5"/>
          <p:cNvSpPr/>
          <p:nvPr/>
        </p:nvSpPr>
        <p:spPr>
          <a:xfrm>
            <a:off x="381000" y="4957762"/>
            <a:ext cx="1435100" cy="1066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" name="Google Shape;230;p15"/>
          <p:cNvSpPr/>
          <p:nvPr/>
        </p:nvSpPr>
        <p:spPr>
          <a:xfrm>
            <a:off x="6324600" y="2182812"/>
            <a:ext cx="1295400" cy="9715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" name="Google Shape;231;p15"/>
          <p:cNvSpPr/>
          <p:nvPr/>
        </p:nvSpPr>
        <p:spPr>
          <a:xfrm>
            <a:off x="6172200" y="1173162"/>
            <a:ext cx="1371600" cy="10287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" name="Google Shape;232;p15"/>
          <p:cNvSpPr/>
          <p:nvPr/>
        </p:nvSpPr>
        <p:spPr>
          <a:xfrm>
            <a:off x="4724400" y="2087562"/>
            <a:ext cx="1600200" cy="101441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3" name="Google Shape;233;p15"/>
          <p:cNvSpPr/>
          <p:nvPr/>
        </p:nvSpPr>
        <p:spPr>
          <a:xfrm>
            <a:off x="7543800" y="990600"/>
            <a:ext cx="1249362" cy="124936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" name="Google Shape;234;p15"/>
          <p:cNvSpPr/>
          <p:nvPr/>
        </p:nvSpPr>
        <p:spPr>
          <a:xfrm>
            <a:off x="7543800" y="2239962"/>
            <a:ext cx="1485900" cy="98742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5" name="Google Shape;235;p15"/>
          <p:cNvSpPr/>
          <p:nvPr/>
        </p:nvSpPr>
        <p:spPr>
          <a:xfrm>
            <a:off x="3352800" y="2087562"/>
            <a:ext cx="1524000" cy="98107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6" name="Google Shape;236;p15"/>
          <p:cNvSpPr/>
          <p:nvPr/>
        </p:nvSpPr>
        <p:spPr>
          <a:xfrm>
            <a:off x="4800600" y="1111250"/>
            <a:ext cx="1447800" cy="97631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7" name="Google Shape;237;p15"/>
          <p:cNvSpPr/>
          <p:nvPr/>
        </p:nvSpPr>
        <p:spPr>
          <a:xfrm>
            <a:off x="3405187" y="1096962"/>
            <a:ext cx="1547812" cy="101758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8" name="Google Shape;238;p15"/>
          <p:cNvSpPr/>
          <p:nvPr/>
        </p:nvSpPr>
        <p:spPr>
          <a:xfrm>
            <a:off x="8001000" y="3178175"/>
            <a:ext cx="914400" cy="50958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9" name="Google Shape;239;p15"/>
          <p:cNvSpPr/>
          <p:nvPr/>
        </p:nvSpPr>
        <p:spPr>
          <a:xfrm>
            <a:off x="3429000" y="3178175"/>
            <a:ext cx="1371600" cy="49688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0" name="Google Shape;240;p15"/>
          <p:cNvSpPr/>
          <p:nvPr/>
        </p:nvSpPr>
        <p:spPr>
          <a:xfrm>
            <a:off x="342768" y="3216275"/>
            <a:ext cx="1290917" cy="4953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1" name="Google Shape;241;p15"/>
          <p:cNvSpPr txBox="1"/>
          <p:nvPr/>
        </p:nvSpPr>
        <p:spPr>
          <a:xfrm>
            <a:off x="5260340" y="6011546"/>
            <a:ext cx="200787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Medical and scientific images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6400800" y="3890962"/>
            <a:ext cx="1295400" cy="13716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3" name="Google Shape;243;p15"/>
          <p:cNvSpPr/>
          <p:nvPr/>
        </p:nvSpPr>
        <p:spPr>
          <a:xfrm>
            <a:off x="6400800" y="4805362"/>
            <a:ext cx="1143000" cy="121285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4" name="Google Shape;244;p15"/>
          <p:cNvSpPr/>
          <p:nvPr/>
        </p:nvSpPr>
        <p:spPr>
          <a:xfrm>
            <a:off x="3429000" y="3967162"/>
            <a:ext cx="838200" cy="10668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5" name="Google Shape;245;p15"/>
          <p:cNvSpPr/>
          <p:nvPr/>
        </p:nvSpPr>
        <p:spPr>
          <a:xfrm>
            <a:off x="4267200" y="3890962"/>
            <a:ext cx="825500" cy="12192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6" name="Google Shape;246;p15"/>
          <p:cNvSpPr/>
          <p:nvPr/>
        </p:nvSpPr>
        <p:spPr>
          <a:xfrm>
            <a:off x="7629525" y="4043362"/>
            <a:ext cx="1168400" cy="93503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7" name="Google Shape;247;p15"/>
          <p:cNvSpPr/>
          <p:nvPr/>
        </p:nvSpPr>
        <p:spPr>
          <a:xfrm>
            <a:off x="7467600" y="4881562"/>
            <a:ext cx="1422400" cy="9906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8" name="Google Shape;248;p15"/>
          <p:cNvSpPr/>
          <p:nvPr/>
        </p:nvSpPr>
        <p:spPr>
          <a:xfrm>
            <a:off x="3440112" y="5033962"/>
            <a:ext cx="827087" cy="962025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" name="Google Shape;249;p15"/>
          <p:cNvSpPr/>
          <p:nvPr/>
        </p:nvSpPr>
        <p:spPr>
          <a:xfrm>
            <a:off x="5105400" y="3967162"/>
            <a:ext cx="1371600" cy="1057275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0" name="Google Shape;250;p15"/>
          <p:cNvSpPr/>
          <p:nvPr/>
        </p:nvSpPr>
        <p:spPr>
          <a:xfrm>
            <a:off x="5410200" y="5033963"/>
            <a:ext cx="990600" cy="919162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" name="Google Shape;251;p15"/>
          <p:cNvSpPr/>
          <p:nvPr/>
        </p:nvSpPr>
        <p:spPr>
          <a:xfrm>
            <a:off x="4267200" y="4830762"/>
            <a:ext cx="1143000" cy="111760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2" name="Google Shape;252;p15"/>
          <p:cNvSpPr txBox="1"/>
          <p:nvPr/>
        </p:nvSpPr>
        <p:spPr>
          <a:xfrm>
            <a:off x="231140" y="566420"/>
            <a:ext cx="767588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048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Vision is useful: Images and video are everywhere!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4876800" y="3248025"/>
            <a:ext cx="1706562" cy="387350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4" name="Google Shape;254;p15"/>
          <p:cNvSpPr/>
          <p:nvPr/>
        </p:nvSpPr>
        <p:spPr>
          <a:xfrm>
            <a:off x="6683375" y="3124200"/>
            <a:ext cx="1241425" cy="587375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5" name="Google Shape;255;p15"/>
          <p:cNvSpPr/>
          <p:nvPr/>
        </p:nvSpPr>
        <p:spPr>
          <a:xfrm>
            <a:off x="1733550" y="3178175"/>
            <a:ext cx="1524000" cy="485775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6" name="Google Shape;256;p15"/>
          <p:cNvSpPr txBox="1"/>
          <p:nvPr/>
        </p:nvSpPr>
        <p:spPr>
          <a:xfrm>
            <a:off x="85300" y="6371975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Slides source: Fie Fie Li (Professor, Stanford)</a:t>
            </a:r>
            <a:endParaRPr b="1"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